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261" r:id="rId5"/>
    <p:sldId id="258" r:id="rId6"/>
    <p:sldId id="292" r:id="rId7"/>
    <p:sldId id="259" r:id="rId8"/>
    <p:sldId id="281" r:id="rId9"/>
    <p:sldId id="266" r:id="rId10"/>
    <p:sldId id="268" r:id="rId11"/>
    <p:sldId id="269" r:id="rId12"/>
    <p:sldId id="270" r:id="rId13"/>
    <p:sldId id="271" r:id="rId14"/>
    <p:sldId id="293" r:id="rId15"/>
    <p:sldId id="272" r:id="rId16"/>
    <p:sldId id="294" r:id="rId17"/>
    <p:sldId id="285" r:id="rId18"/>
    <p:sldId id="273" r:id="rId19"/>
    <p:sldId id="274" r:id="rId20"/>
    <p:sldId id="286" r:id="rId21"/>
    <p:sldId id="282" r:id="rId22"/>
    <p:sldId id="288" r:id="rId23"/>
    <p:sldId id="295" r:id="rId24"/>
    <p:sldId id="29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109D753-DD3D-4225-89C9-C64C39B348D4}">
          <p14:sldIdLst>
            <p14:sldId id="261"/>
            <p14:sldId id="258"/>
            <p14:sldId id="292"/>
            <p14:sldId id="259"/>
            <p14:sldId id="281"/>
            <p14:sldId id="266"/>
            <p14:sldId id="268"/>
            <p14:sldId id="269"/>
            <p14:sldId id="270"/>
            <p14:sldId id="271"/>
            <p14:sldId id="293"/>
            <p14:sldId id="272"/>
            <p14:sldId id="294"/>
            <p14:sldId id="285"/>
            <p14:sldId id="273"/>
            <p14:sldId id="274"/>
            <p14:sldId id="286"/>
            <p14:sldId id="282"/>
            <p14:sldId id="288"/>
            <p14:sldId id="295"/>
            <p14:sldId id="2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xler, Nathan E" initials="BNE" lastIdx="14" clrIdx="0">
    <p:extLst>
      <p:ext uri="{19B8F6BF-5375-455C-9EA6-DF929625EA0E}">
        <p15:presenceInfo xmlns:p15="http://schemas.microsoft.com/office/powerpoint/2012/main" userId="S::nbixler@sandia.gov::5692e67a-be40-4f83-b09f-773d8f2ca84d" providerId="AD"/>
      </p:ext>
    </p:extLst>
  </p:cmAuthor>
  <p:cmAuthor id="2" name="Compton, Keith" initials="CK" lastIdx="8" clrIdx="1">
    <p:extLst>
      <p:ext uri="{19B8F6BF-5375-455C-9EA6-DF929625EA0E}">
        <p15:presenceInfo xmlns:p15="http://schemas.microsoft.com/office/powerpoint/2012/main" userId="S::KLC@NRC.GOV::ad3f6869-7be7-475f-b8e3-0aa903920a9f" providerId="AD"/>
      </p:ext>
    </p:extLst>
  </p:cmAuthor>
  <p:cmAuthor id="3" name="Bloomer, Tamara" initials="BT" lastIdx="11" clrIdx="2">
    <p:extLst>
      <p:ext uri="{19B8F6BF-5375-455C-9EA6-DF929625EA0E}">
        <p15:presenceInfo xmlns:p15="http://schemas.microsoft.com/office/powerpoint/2012/main" userId="S::TEB@NRC.GOV::ed9a4448-973d-4dd8-a6f9-e95e4f4384b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B9D423-524D-48ED-BACC-C9AB32D745C7}" v="1" dt="2020-08-12T14:53:11.6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57759" autoAdjust="0"/>
  </p:normalViewPr>
  <p:slideViewPr>
    <p:cSldViewPr snapToGrid="0" snapToObjects="1">
      <p:cViewPr varScale="1">
        <p:scale>
          <a:sx n="50" d="100"/>
          <a:sy n="50" d="100"/>
        </p:scale>
        <p:origin x="178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DBFD1-D147-473D-A77F-5928BFB04128}" type="datetimeFigureOut">
              <a:rPr lang="en-US" smtClean="0"/>
              <a:t>8/20/2020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AC517-686D-441E-83EA-FD416C91C3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08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6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87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3598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027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5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A1021-54ED-49DB-9AFF-730196907AD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156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478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2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29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A1021-54ED-49DB-9AFF-730196907AD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976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319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084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685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391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973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C517-686D-441E-83EA-FD416C91C3C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954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3C1-1372-4B32-B8A1-668F4F7DEF50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C8AF-BAF4-4FDC-87F6-EFD8AE09B42C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26719"/>
            <a:ext cx="2057400" cy="55245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26719"/>
            <a:ext cx="6019800" cy="55245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8723-8EF6-4C5F-BEFF-C6D2B656234F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5" y="434340"/>
            <a:ext cx="8474525" cy="98329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5" y="1600201"/>
            <a:ext cx="8474525" cy="433578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BB7C-2BBE-4043-A028-056D42FBC171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3283-BC1D-4194-B7F9-B747B84EA412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12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12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4515-78B9-4D38-B978-7241425AC958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611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611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CC4F-D111-46FF-8AEB-7BA6996A712E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2B323-1DE9-4D5A-B74A-584B7C9B507F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4ACDB-139B-4B64-882D-D7D49DE41138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08313" cy="10083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26720"/>
            <a:ext cx="5111750" cy="550164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4932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7019-CB59-4497-B05E-39087F5A5164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667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280B-2DA0-4EF4-8ADF-4C3AE0D7D85E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PRELIMINARY - FOR INTERNAL REVIEW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6575" y="366713"/>
            <a:ext cx="8474525" cy="11268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6575" y="1684019"/>
            <a:ext cx="8474525" cy="4244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6575" y="61261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880F2-E6BC-4B3E-879F-8AF52FCF7F26}" type="datetime1">
              <a:rPr lang="en-US" smtClean="0"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7378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PRELIMINARY - FOR INTERNAL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0219" y="6173787"/>
            <a:ext cx="1100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B012-4B4C-0D4B-9961-39BAA1B684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0575" y="103505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Update on Development of Technical Bases for Consequence Analyses using MACCS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3182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K. Compton, A. Nosek (USNRC)</a:t>
            </a:r>
          </a:p>
          <a:p>
            <a:r>
              <a:rPr lang="en-US" dirty="0"/>
              <a:t>N. Bixler (SNL)</a:t>
            </a:r>
          </a:p>
          <a:p>
            <a:endParaRPr lang="en-US" dirty="0"/>
          </a:p>
          <a:p>
            <a:r>
              <a:rPr lang="en-US" dirty="0"/>
              <a:t>2020 International MACCS User’s Group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E9C5BA-D03F-40BF-AB9D-38ACC2B91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Early Phase Duration and Protective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Includes consideration of:</a:t>
            </a:r>
          </a:p>
          <a:p>
            <a:pPr lvl="1"/>
            <a:r>
              <a:rPr lang="en-US" dirty="0"/>
              <a:t>Development of evacuation cohorts from evacuation time estimate (ETE) information</a:t>
            </a:r>
          </a:p>
          <a:p>
            <a:pPr lvl="1"/>
            <a:r>
              <a:rPr lang="en-US" dirty="0"/>
              <a:t>Development of evacuation delays and speeds from ETE information</a:t>
            </a:r>
          </a:p>
          <a:p>
            <a:pPr lvl="1"/>
            <a:r>
              <a:rPr lang="en-US" dirty="0"/>
              <a:t>Development of evacuation routing models (e.g., radial, network, and keyhole)</a:t>
            </a:r>
          </a:p>
          <a:p>
            <a:pPr lvl="1"/>
            <a:r>
              <a:rPr lang="en-US" dirty="0"/>
              <a:t>Development of early phase relocation times based on size of affected population</a:t>
            </a:r>
          </a:p>
          <a:p>
            <a:pPr lvl="1"/>
            <a:r>
              <a:rPr lang="en-US" dirty="0"/>
              <a:t>Estimation of early phase costs from site-specific data sources (e.g., federal per-diem rates)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095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1B783-9D63-4D40-B4ED-544EFB03B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Highlight: Early and Intermediate Phase Daily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28A43-F1F8-4F2A-B07B-A54067850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Early phase evacuation/relocation cost (EVACST)</a:t>
            </a:r>
          </a:p>
          <a:p>
            <a:pPr lvl="1"/>
            <a:r>
              <a:rPr lang="en-US" dirty="0"/>
              <a:t>Lodging: Federal per diem lodging rates adjusted by household size</a:t>
            </a:r>
          </a:p>
          <a:p>
            <a:pPr lvl="1"/>
            <a:r>
              <a:rPr lang="en-US" dirty="0"/>
              <a:t>Food: Federal per diem rates for meals and incidental expenses</a:t>
            </a:r>
          </a:p>
          <a:p>
            <a:pPr lvl="1"/>
            <a:r>
              <a:rPr lang="en-US" dirty="0"/>
              <a:t>Transportation: based on IRS standard mileage rage and average distance of 50 miles and adjusted by household size</a:t>
            </a:r>
          </a:p>
          <a:p>
            <a:pPr lvl="1"/>
            <a:r>
              <a:rPr lang="en-US" dirty="0"/>
              <a:t>Lost income: daily wages lost during temporary displacement based on either SSA average wage index coupled with Employment-Population Ratio or the per-capita GDP coupled with share of gross domestic product (GDP) that comes from labor. </a:t>
            </a:r>
          </a:p>
          <a:p>
            <a:r>
              <a:rPr lang="en-US" dirty="0"/>
              <a:t>Intermediate phase relocation cost (RELCST)</a:t>
            </a:r>
          </a:p>
          <a:p>
            <a:pPr lvl="1"/>
            <a:r>
              <a:rPr lang="en-US" dirty="0"/>
              <a:t>Includes only lodging and lost income from EVACST; food and transportation not recommended for inclusion during intermediate phase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E68146-F84A-4177-ABBE-679AC2888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794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Intermediate and Long-Term Protective Actions and Exposures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Subsections</a:t>
            </a:r>
          </a:p>
          <a:p>
            <a:pPr lvl="1"/>
            <a:r>
              <a:rPr lang="en-US" dirty="0"/>
              <a:t>Intermediate and Long Term Phase Durations	</a:t>
            </a:r>
          </a:p>
          <a:p>
            <a:pPr lvl="1"/>
            <a:r>
              <a:rPr lang="en-US" dirty="0"/>
              <a:t>Dose Criteria for Relocation, Interdiction, and Decontamination</a:t>
            </a:r>
          </a:p>
          <a:p>
            <a:pPr lvl="1"/>
            <a:r>
              <a:rPr lang="en-US" dirty="0"/>
              <a:t>Costs of Intermediate and Long Term Phase Relocation and Interdiction</a:t>
            </a:r>
          </a:p>
          <a:p>
            <a:pPr lvl="1"/>
            <a:r>
              <a:rPr lang="en-US" dirty="0"/>
              <a:t>Decontamination Plan development	</a:t>
            </a:r>
          </a:p>
          <a:p>
            <a:pPr lvl="1"/>
            <a:r>
              <a:rPr lang="en-US" dirty="0"/>
              <a:t>Agricultural Countermeasures, Food Ingestion, and Water Ingestion 	</a:t>
            </a:r>
          </a:p>
          <a:p>
            <a:r>
              <a:rPr lang="en-US" dirty="0"/>
              <a:t>Includes consideration of</a:t>
            </a:r>
          </a:p>
          <a:p>
            <a:pPr lvl="1"/>
            <a:r>
              <a:rPr lang="en-US" dirty="0"/>
              <a:t>Estimating intermediate and recovery phase durations based on size of affected population</a:t>
            </a:r>
          </a:p>
          <a:p>
            <a:pPr lvl="1"/>
            <a:r>
              <a:rPr lang="en-US" dirty="0"/>
              <a:t>Estimation of relocation and interdiction costs from site-specific data sources (e.g., federal per-diem rates)</a:t>
            </a:r>
          </a:p>
          <a:p>
            <a:pPr lvl="1"/>
            <a:r>
              <a:rPr lang="en-US" dirty="0"/>
              <a:t>Costs of decontamination based on decontamination level required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661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6CF70-EEAE-4AAF-8B3A-E4E5A555A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Highlight: Recommended Phase Durations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54502-D141-4A00-8CA4-D49592900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468" y="1600201"/>
            <a:ext cx="8387632" cy="4389783"/>
          </a:xfrm>
        </p:spPr>
        <p:txBody>
          <a:bodyPr>
            <a:normAutofit fontScale="55000" lnSpcReduction="20000"/>
          </a:bodyPr>
          <a:lstStyle/>
          <a:p>
            <a:r>
              <a:rPr lang="en-US" sz="3800" dirty="0"/>
              <a:t>Number of people subject to intermediate and long-term phase protective actions may be examined using the MACCS Type 14 output to inform selection of phase durations.</a:t>
            </a:r>
          </a:p>
          <a:p>
            <a:r>
              <a:rPr lang="en-US" sz="3800" dirty="0"/>
              <a:t>Intermediate Phase (DUR_INTPHAS)</a:t>
            </a:r>
          </a:p>
          <a:p>
            <a:pPr lvl="1"/>
            <a:r>
              <a:rPr lang="en-US" sz="3800" dirty="0"/>
              <a:t>One-year intermediate phase is recommended for large releases.  </a:t>
            </a:r>
          </a:p>
          <a:p>
            <a:pPr lvl="1"/>
            <a:r>
              <a:rPr lang="en-US" sz="3800" dirty="0"/>
              <a:t>A one-year intermediate phase allows the analyst to directly use the first-year EPA criterion of 2 rem for intermediate phase and the second-year criterion of 500 mrem for long-term phase.</a:t>
            </a:r>
          </a:p>
          <a:p>
            <a:r>
              <a:rPr lang="en-US" sz="3800" dirty="0"/>
              <a:t>Long term phase (TIMDEC)</a:t>
            </a:r>
          </a:p>
          <a:p>
            <a:pPr lvl="1"/>
            <a:r>
              <a:rPr lang="en-US" sz="3800" dirty="0"/>
              <a:t>One-year cleanup phase recommended </a:t>
            </a:r>
            <a:br>
              <a:rPr lang="en-US" sz="3800" dirty="0"/>
            </a:br>
            <a:r>
              <a:rPr lang="en-US" sz="3800" dirty="0"/>
              <a:t>for large releases</a:t>
            </a:r>
          </a:p>
          <a:p>
            <a:pPr lvl="1"/>
            <a:r>
              <a:rPr lang="en-US" sz="3800" dirty="0"/>
              <a:t>Larger areas requiring a low DF coupled</a:t>
            </a:r>
            <a:br>
              <a:rPr lang="en-US" sz="3800" dirty="0"/>
            </a:br>
            <a:r>
              <a:rPr lang="en-US" sz="3800" dirty="0"/>
              <a:t>with MACCS limit that lower DFs be </a:t>
            </a:r>
            <a:br>
              <a:rPr lang="en-US" sz="3800" dirty="0"/>
            </a:br>
            <a:r>
              <a:rPr lang="en-US" sz="3800" dirty="0"/>
              <a:t>equal or less in duration than higher DFs</a:t>
            </a:r>
          </a:p>
          <a:p>
            <a:pPr lvl="1"/>
            <a:r>
              <a:rPr lang="en-US" sz="3800" dirty="0"/>
              <a:t>Maximum value allowed in MACCS 3.10 for TIMDEC is one year. </a:t>
            </a:r>
          </a:p>
          <a:p>
            <a:pPr lvl="1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5603FFD-C31C-4B2E-908E-4081E2AEF101}"/>
              </a:ext>
            </a:extLst>
          </p:cNvPr>
          <p:cNvSpPr txBox="1">
            <a:spLocks/>
          </p:cNvSpPr>
          <p:nvPr/>
        </p:nvSpPr>
        <p:spPr>
          <a:xfrm>
            <a:off x="413468" y="3286540"/>
            <a:ext cx="8317064" cy="27034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3400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0EF3F2-0F18-4732-B265-B2B36AE1D126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9699" y="3890651"/>
            <a:ext cx="3020833" cy="14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F0FC7F-AFE4-40BF-987D-322F767F1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69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5D4AD-8CE9-491B-A38D-42A2826A1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75" y="441960"/>
            <a:ext cx="8474525" cy="856648"/>
          </a:xfrm>
        </p:spPr>
        <p:txBody>
          <a:bodyPr>
            <a:normAutofit fontScale="90000"/>
          </a:bodyPr>
          <a:lstStyle/>
          <a:p>
            <a:r>
              <a:rPr lang="en-US" dirty="0"/>
              <a:t>Highlight: Updated Cost and Decontamination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769C1-0E9B-43E0-8C66-2AF830ADB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For the parameters related to decontamination, current national and international practices, including the ongoing Fukushima activities, were investigated.</a:t>
            </a:r>
          </a:p>
          <a:p>
            <a:r>
              <a:rPr lang="en-US" dirty="0"/>
              <a:t>Decontamination costs were estimated for farmland and non-farmland regions.</a:t>
            </a:r>
          </a:p>
          <a:p>
            <a:r>
              <a:rPr lang="en-US" dirty="0"/>
              <a:t>Cost considerations for various decontamination factors include</a:t>
            </a:r>
          </a:p>
          <a:p>
            <a:pPr lvl="1"/>
            <a:r>
              <a:rPr lang="en-US" dirty="0"/>
              <a:t>decontamination surface (asphalt, roofing, landscape, etc.)</a:t>
            </a:r>
          </a:p>
          <a:p>
            <a:pPr lvl="1"/>
            <a:r>
              <a:rPr lang="en-US" dirty="0"/>
              <a:t>decontamination technology (soil removal, sandblasting, pressure washing, etc.)</a:t>
            </a:r>
          </a:p>
          <a:p>
            <a:pPr lvl="1"/>
            <a:r>
              <a:rPr lang="en-US" dirty="0"/>
              <a:t>radioactivity sampling and waste characterization prior to clean up</a:t>
            </a:r>
          </a:p>
          <a:p>
            <a:pPr lvl="1"/>
            <a:r>
              <a:rPr lang="en-US" dirty="0"/>
              <a:t>waste transportation, storage and disposal costs</a:t>
            </a:r>
          </a:p>
          <a:p>
            <a:r>
              <a:rPr lang="en-US" dirty="0"/>
              <a:t>A method for derivation of CDFRM and CDNFRM is described in appendices.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745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Includes a brief summary of methodology for developing dose coefficients.</a:t>
            </a:r>
          </a:p>
          <a:p>
            <a:r>
              <a:rPr lang="en-US" sz="2400" dirty="0"/>
              <a:t>Currently recommends use of cancer model based on the expert elicitations documented in NUREG/CR-6555 because the SOARCA dose coefficient file was not publicly available for MACCS 3.10.	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Dosimetry and Health Effects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38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types of MACCS output measures typically used for different applications</a:t>
            </a:r>
          </a:p>
          <a:p>
            <a:r>
              <a:rPr lang="en-US" sz="2400" dirty="0"/>
              <a:t>Considerations for constructing output control statements</a:t>
            </a:r>
          </a:p>
          <a:p>
            <a:r>
              <a:rPr lang="en-US" sz="2400" dirty="0"/>
              <a:t>Examples:</a:t>
            </a:r>
          </a:p>
          <a:p>
            <a:pPr lvl="1"/>
            <a:r>
              <a:rPr lang="en-US" sz="2000" dirty="0"/>
              <a:t>Type 8 Output for Population-Weighted Individual Risk</a:t>
            </a:r>
          </a:p>
          <a:p>
            <a:pPr lvl="1"/>
            <a:r>
              <a:rPr lang="en-US" sz="2000" dirty="0"/>
              <a:t>Type 5 Output for Collective Dose</a:t>
            </a:r>
          </a:p>
          <a:p>
            <a:pPr lvl="1"/>
            <a:r>
              <a:rPr lang="en-US" sz="2000" dirty="0"/>
              <a:t>Type 10 Output for Economic Costs</a:t>
            </a:r>
          </a:p>
          <a:p>
            <a:pPr lvl="1"/>
            <a:r>
              <a:rPr lang="en-US" sz="2000" dirty="0"/>
              <a:t>Type 14 Output for Evacuated and Relocated Population Sizes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613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7EBFE-55FA-4F3F-8BEF-0B8024267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969" y="381000"/>
            <a:ext cx="8419291" cy="795501"/>
          </a:xfrm>
        </p:spPr>
        <p:txBody>
          <a:bodyPr>
            <a:normAutofit fontScale="90000"/>
          </a:bodyPr>
          <a:lstStyle/>
          <a:p>
            <a:r>
              <a:rPr lang="en-US" dirty="0"/>
              <a:t>Highlight: Input Parameter Application Guidance Appendix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274601D-1972-43DF-8C01-4D62C57E1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984649"/>
              </p:ext>
            </p:extLst>
          </p:nvPr>
        </p:nvGraphicFramePr>
        <p:xfrm>
          <a:off x="457199" y="1752795"/>
          <a:ext cx="8356061" cy="4180172"/>
        </p:xfrm>
        <a:graphic>
          <a:graphicData uri="http://schemas.openxmlformats.org/drawingml/2006/table">
            <a:tbl>
              <a:tblPr firstRow="1" firstCol="1" bandRow="1"/>
              <a:tblGrid>
                <a:gridCol w="1206615">
                  <a:extLst>
                    <a:ext uri="{9D8B030D-6E8A-4147-A177-3AD203B41FA5}">
                      <a16:colId xmlns:a16="http://schemas.microsoft.com/office/drawing/2014/main" val="3418927033"/>
                    </a:ext>
                  </a:extLst>
                </a:gridCol>
                <a:gridCol w="3574723">
                  <a:extLst>
                    <a:ext uri="{9D8B030D-6E8A-4147-A177-3AD203B41FA5}">
                      <a16:colId xmlns:a16="http://schemas.microsoft.com/office/drawing/2014/main" val="1033216990"/>
                    </a:ext>
                  </a:extLst>
                </a:gridCol>
                <a:gridCol w="3574723">
                  <a:extLst>
                    <a:ext uri="{9D8B030D-6E8A-4147-A177-3AD203B41FA5}">
                      <a16:colId xmlns:a16="http://schemas.microsoft.com/office/drawing/2014/main" val="85204468"/>
                    </a:ext>
                  </a:extLst>
                </a:gridCol>
              </a:tblGrid>
              <a:tr h="298584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Nomenclature Guidance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 Expectations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6311333"/>
                  </a:ext>
                </a:extLst>
              </a:tr>
              <a:tr h="597167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value that should not be changed without very good reason.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additional documentation expected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962888"/>
                  </a:ext>
                </a:extLst>
              </a:tr>
              <a:tr h="1791502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Generic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 that are generic values but could be changed by a user, depending on the analysis, including non-site specific parameters; generally good for the US, but if the data are available, the parameter may be made more site-specific. 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User should verify applicability of input parameter with little additional documentation on technical basis expected or needed; usually review or consideration is sufficient to verify parameter applicability. 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242043"/>
                  </a:ext>
                </a:extLst>
              </a:tr>
              <a:tr h="1492919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User-Defined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 that should in almost all cases be evaluated by the user, including site-specific parameters. Examples are provided but these values may not be applicable to other analyses. 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User should develop and document parameter value chosen for an application with a reasonable and defensible technical basis. 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14985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811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Scope 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600" dirty="0"/>
              <a:t>Parameters based on MACCS Version 3.10; i.e., does not address MACCS parameters for some recent MACCS model enhancements (e.g., dosimetry model updates, updated parameter limits, alternative economic consequence model, alternative atmospheric transport and dispersion model, etc.)</a:t>
            </a:r>
          </a:p>
          <a:p>
            <a:r>
              <a:rPr lang="en-US" sz="2600" dirty="0"/>
              <a:t>Does not address MACCS parameters that are no longer commonly exercised or that are only retained for backward compatibility</a:t>
            </a:r>
          </a:p>
          <a:p>
            <a:r>
              <a:rPr lang="en-US" sz="2600" dirty="0"/>
              <a:t>Does not address food chain model parameters (either from original MACCS Food Chain Model or from MACCS2 COMIDA2 model)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728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Objective is to develop a comprehensive, updated summary of the technical bases for the quantification and application of MACCS input parameters.</a:t>
            </a:r>
          </a:p>
          <a:p>
            <a:r>
              <a:rPr lang="en-US" sz="2400" dirty="0"/>
              <a:t>Because MACCS may be used for many different applications, the recommendations in the input parameter guidance report should be considered in context of the analysis being performed. </a:t>
            </a:r>
          </a:p>
          <a:p>
            <a:r>
              <a:rPr lang="en-US" sz="2400" dirty="0"/>
              <a:t>Report develops recommendations for 172 MACCS input parameters.</a:t>
            </a:r>
          </a:p>
          <a:p>
            <a:r>
              <a:rPr lang="en-US" sz="2400" dirty="0"/>
              <a:t>Draft document is undergoing internal review.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856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Provide summary of ongoing work to develop a reference document on technical bases for consequence analyses using MACCS</a:t>
            </a:r>
          </a:p>
          <a:p>
            <a:r>
              <a:rPr lang="en-US" sz="2400" dirty="0"/>
              <a:t>Provide an overview of document scope, structure, content, and limitations</a:t>
            </a:r>
          </a:p>
          <a:p>
            <a:r>
              <a:rPr lang="en-US" sz="2400" dirty="0"/>
              <a:t>Provide selected highlights of material from ongoing work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9A990-9D52-432F-996E-1784D8F6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FD380-CE41-4304-BEDE-F25ECB890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47EBF-582C-407A-89AA-D4A60E622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5" y="1249680"/>
            <a:ext cx="8490850" cy="4815840"/>
          </a:xfrm>
        </p:spPr>
        <p:txBody>
          <a:bodyPr>
            <a:normAutofit/>
          </a:bodyPr>
          <a:lstStyle/>
          <a:p>
            <a:r>
              <a:rPr lang="en-US" sz="1800" dirty="0"/>
              <a:t>E. C. Eimutis and M. G. Konicek, "Derivations of Continuous Functions for the Lateral and Vertical Atmospheric Dispersion Coefficients," Atmospheric Environment, pp. 6:859-863, 1972. </a:t>
            </a:r>
          </a:p>
          <a:p>
            <a:r>
              <a:rPr lang="en-US" sz="1800" dirty="0"/>
              <a:t>U.S. Nuclear Regulatory Commission, "Reactor Safety Study: Appendix VI (NUREG-75/014; WASH-1400)," U.S. Nuclear Regulatory Commission, Washington, DC, 1975.</a:t>
            </a:r>
          </a:p>
          <a:p>
            <a:r>
              <a:rPr lang="en-US" sz="1800" dirty="0"/>
              <a:t>W. G. Snell and R. W. Jubach, "Technical Basis for Regulatory Guide 1.145, Atmospheric Dispersion Models for Potential Accident Consequence Assessments at Nuclear Power Plants" (NUREG/CR-2260)," NUS Corporation, Rockville, MD, 1981. </a:t>
            </a:r>
          </a:p>
          <a:p>
            <a:r>
              <a:rPr lang="en-US" sz="1800" dirty="0"/>
              <a:t>J. L. Sprung, J. A. Rollstin, J. C. Helton and H.-N. Jow, "Evaluation of Severe Accident Risks: Volume 2, Rev. 1, Part 7: Quantification of Major Input Parameters, MACCS Input (NUREG/CR-4551)," U.S. Nuclear Regulatory Commission, Washington DC, 1990.</a:t>
            </a:r>
          </a:p>
          <a:p>
            <a:r>
              <a:rPr lang="en-US" sz="1800" dirty="0"/>
              <a:t>D. I. Chanin, J. Sprung, L. Ritchie and H.-N. Jow, "MELCOR Accident Consequence Code System (MACCS). Volume 1: Users Guide (NUREG/CR-4691)," Sandia National Laboratories, Albuquerque, NM, 1990.</a:t>
            </a:r>
          </a:p>
          <a:p>
            <a:endParaRPr lang="en-US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3D9B88-E478-44B2-BCD9-C9E8C9270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03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FD380-CE41-4304-BEDE-F25ECB890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47EBF-582C-407A-89AA-D4A60E622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5" y="1249680"/>
            <a:ext cx="8490850" cy="4815840"/>
          </a:xfrm>
        </p:spPr>
        <p:txBody>
          <a:bodyPr>
            <a:normAutofit/>
          </a:bodyPr>
          <a:lstStyle/>
          <a:p>
            <a:r>
              <a:rPr lang="en-US" sz="1800" dirty="0"/>
              <a:t>M. P. Little, F. T. Harper, C. R. Muirhead, S. C. Hora, L. Goossens, B. Kraan and R. M. Cooke, "Probabilistic Accident Consequence Uncertainty Analysis: Late Health Effects Uncertainty Assessment, Volumes 1 and 2 (NUREG/CR-6555)," Sandia National Laboratories, Albuquerque, NM, 1997.</a:t>
            </a:r>
          </a:p>
          <a:p>
            <a:r>
              <a:rPr lang="en-US" sz="1800" dirty="0"/>
              <a:t>D. I. Chanin and M. L. Young, "Code Manual for MACCS2: Volume 1, User’s Guide (NUREG/CR-6613)," Sandia National Laboratories, Albuquerque, NM, 1998.</a:t>
            </a:r>
          </a:p>
          <a:p>
            <a:r>
              <a:rPr lang="en-US" sz="1800" dirty="0"/>
              <a:t>N. Bixler, J. Jones, D. Osborn and S. Weber, "MACCS Best Practices as Applied in the State-of-the-Art Reactor Consequence Analyses (SOARCA) Project (NUREG/CR-7009)," Sandia National Laboratories, Albuquerque, NM, 2014.</a:t>
            </a:r>
          </a:p>
          <a:p>
            <a:r>
              <a:rPr lang="en-US" sz="1800" dirty="0"/>
              <a:t>Sandia National Laboratories, "State-of-the-Art Reactor Consequence Analyses Project: Sequoyah Integrated Deterministic and Uncertainty Analyses (NUREG/CR-7245)," U.S. Nuclear Regulatory Commission, Washington DC, 2019.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3D9B88-E478-44B2-BCD9-C9E8C9270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972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MACCS 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08645" y="6391275"/>
            <a:ext cx="523875" cy="311150"/>
          </a:xfrm>
          <a:prstGeom prst="rect">
            <a:avLst/>
          </a:prstGeom>
        </p:spPr>
        <p:txBody>
          <a:bodyPr/>
          <a:lstStyle/>
          <a:p>
            <a:fld id="{A5E55A7B-7854-E145-92D9-B491DF4BAE2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745931"/>
              </p:ext>
            </p:extLst>
          </p:nvPr>
        </p:nvGraphicFramePr>
        <p:xfrm>
          <a:off x="449037" y="1417638"/>
          <a:ext cx="8229599" cy="3829345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1562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2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682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35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Individual Early / Latent Fatality Risk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76" marR="3334" marT="333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Total Early / Latent Fatality Cases 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Collective Dose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76" marR="3334" marT="333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Offsite Property Damage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76" marR="3334" marT="333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Land Contamination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76" marR="3334" marT="333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7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Backfit Analyses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44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Regulatory Analyses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16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Environmental Assessment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5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Severe Accident Mitigation Alternatives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X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5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Analyses</a:t>
                      </a:r>
                    </a:p>
                  </a:txBody>
                  <a:tcPr marL="3334" marR="3334" marT="3334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</a:rPr>
                        <a:t>As needed</a:t>
                      </a:r>
                    </a:p>
                  </a:txBody>
                  <a:tcPr marL="3334" marR="3334" marT="3334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4" marR="3334" marT="3334" marB="0" anchor="ctr"/>
                </a:tc>
                <a:extLst>
                  <a:ext uri="{0D108BD9-81ED-4DB2-BD59-A6C34878D82A}">
                    <a16:rowId xmlns:a16="http://schemas.microsoft.com/office/drawing/2014/main" val="2734652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106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0907A-5A5C-4A53-9588-457957A15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20516-B63D-4103-B822-70987C0D6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Original MACCS user guide states that “It is the responsibility of each MACCS user to ensure the appropriateness of all data in the MACCS input files which they prepare.”</a:t>
            </a:r>
          </a:p>
          <a:p>
            <a:r>
              <a:rPr lang="en-US" dirty="0"/>
              <a:t>A comprehensive reference source is not available to assist users in evaluating the appropriateness of the data in their MACCS input files.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675A30-02F9-4738-80A6-E832A4F98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77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/>
              <a:t>Describes approaches for developing a technical basis for 172 MACCS input parameters </a:t>
            </a:r>
          </a:p>
          <a:p>
            <a:r>
              <a:rPr lang="en-US" sz="2600" dirty="0"/>
              <a:t>Addresses all MACCS 3.10 parameters, data files, or modeling options that may be selected by the user</a:t>
            </a:r>
          </a:p>
          <a:p>
            <a:r>
              <a:rPr lang="en-US" sz="2600" dirty="0"/>
              <a:t>Includes citation to primary references, current databases, or recommended methodology wherever possible</a:t>
            </a:r>
          </a:p>
          <a:p>
            <a:r>
              <a:rPr lang="en-US" sz="2600" dirty="0"/>
              <a:t>Includes sources of information for developing parameter distributions for uncertainty analyses</a:t>
            </a:r>
          </a:p>
          <a:p>
            <a:r>
              <a:rPr lang="en-US" sz="2600" dirty="0"/>
              <a:t>MACCS may be used for a variety of applications, and the values used should be appropriate for the application. These values and recommendations are therefore not intended as “default” values.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870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Radionuclide Release Characterization</a:t>
            </a:r>
          </a:p>
          <a:p>
            <a:r>
              <a:rPr lang="en-US" sz="2400" dirty="0"/>
              <a:t>Atmospheric Transport, Dispersion, and Deposition</a:t>
            </a:r>
          </a:p>
          <a:p>
            <a:r>
              <a:rPr lang="en-US" sz="2400" dirty="0"/>
              <a:t>Protective Action Parameters, Other Site Data, and Economic Factors</a:t>
            </a:r>
          </a:p>
          <a:p>
            <a:r>
              <a:rPr lang="en-US" sz="2400" dirty="0"/>
              <a:t>Dosimetry and Health Effects</a:t>
            </a:r>
          </a:p>
          <a:p>
            <a:r>
              <a:rPr lang="en-US" sz="2400" dirty="0"/>
              <a:t>Quantification</a:t>
            </a:r>
          </a:p>
          <a:p>
            <a:r>
              <a:rPr lang="en-US" sz="2400" dirty="0"/>
              <a:t>Appendices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314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Radionuclide Release Characterization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5" y="1417638"/>
            <a:ext cx="8474525" cy="4756149"/>
          </a:xfrm>
        </p:spPr>
        <p:txBody>
          <a:bodyPr>
            <a:normAutofit/>
          </a:bodyPr>
          <a:lstStyle/>
          <a:p>
            <a:r>
              <a:rPr lang="en-US" sz="2400" dirty="0"/>
              <a:t>Focuses on development of radiological source term using MELCOR but includes discussion of considerations when using other accident progression codes such as MAAP.</a:t>
            </a:r>
          </a:p>
          <a:p>
            <a:r>
              <a:rPr lang="en-US" sz="2400" dirty="0"/>
              <a:t>One-hour plume segments recommended to align with </a:t>
            </a:r>
            <a:br>
              <a:rPr lang="en-US" sz="2400" dirty="0"/>
            </a:br>
            <a:r>
              <a:rPr lang="en-US" sz="2400" dirty="0"/>
              <a:t>hourly meteorological data and allow use of RG 1.145 </a:t>
            </a:r>
            <a:br>
              <a:rPr lang="en-US" sz="2400" dirty="0"/>
            </a:br>
            <a:r>
              <a:rPr lang="en-US" sz="2400" dirty="0"/>
              <a:t>meander model.</a:t>
            </a:r>
          </a:p>
          <a:p>
            <a:r>
              <a:rPr lang="en-US" sz="2400" dirty="0"/>
              <a:t>Recommend inclusion of Sb-127 and Sb-129 and associated addition of Chemical </a:t>
            </a:r>
            <a:r>
              <a:rPr lang="en-US" sz="2400"/>
              <a:t>Group 10.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86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Atmospheric Transport, Dispersion, and Deposition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5" y="1585912"/>
            <a:ext cx="8490850" cy="4414837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/>
              <a:t>Generally (but not always) follows SOARCA approaches</a:t>
            </a:r>
          </a:p>
          <a:p>
            <a:r>
              <a:rPr lang="en-US" sz="3400" dirty="0"/>
              <a:t>May either sample all weather trials using METCOD=5 and NSMPLS=24 or use non-uniform bin sampling with ~1000 weather trials</a:t>
            </a:r>
          </a:p>
          <a:p>
            <a:r>
              <a:rPr lang="en-US" sz="3400" dirty="0"/>
              <a:t>Dispersion coefficient lookup table implementing Pasquill-Gifford curves based on Eimutis and Konicek (1972), coupled with RG 1.145 meander model, is recommended when uncertainty analyses are not required</a:t>
            </a:r>
          </a:p>
          <a:p>
            <a:r>
              <a:rPr lang="en-US" sz="3400" dirty="0"/>
              <a:t>Use of SOARCA power-law dispersion parameters from NUREG/CR-7245 are recommended when uncertainty analyses are to be performed</a:t>
            </a:r>
          </a:p>
          <a:p>
            <a:r>
              <a:rPr lang="en-US" sz="3400" dirty="0"/>
              <a:t>Use of boundary weather rainout to force plume depletion discouraged at distances closer than 500 miles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22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Protective Action Parameters, Other Site Data, and Economic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Includes consideration of:</a:t>
            </a:r>
          </a:p>
          <a:p>
            <a:pPr lvl="1"/>
            <a:r>
              <a:rPr lang="en-US" dirty="0"/>
              <a:t>Methodology and considerations for development and adjustment of MACCS site file using SECPOP</a:t>
            </a:r>
          </a:p>
          <a:p>
            <a:pPr lvl="1"/>
            <a:r>
              <a:rPr lang="en-US" dirty="0"/>
              <a:t>Considerations for development of site-specific shielding and exposure factors based on housing stock and activity patterns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58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in.potx" id="{F704CE28-CEEB-46CD-B182-883C984BA659}" vid="{AE4EF38E-CC31-4BAC-8788-83CB21FD5C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311BD9C53A64BA35A594801500659" ma:contentTypeVersion="12" ma:contentTypeDescription="Create a new document." ma:contentTypeScope="" ma:versionID="be23fe01ddbcf087cab33efcb3c93634">
  <xsd:schema xmlns:xsd="http://www.w3.org/2001/XMLSchema" xmlns:xs="http://www.w3.org/2001/XMLSchema" xmlns:p="http://schemas.microsoft.com/office/2006/metadata/properties" xmlns:ns1="http://schemas.microsoft.com/sharepoint/v3" xmlns:ns3="0cecad8f-305c-4ab2-8046-db3b11566c17" xmlns:ns4="087ed9da-973a-458e-ba2b-639733953c26" targetNamespace="http://schemas.microsoft.com/office/2006/metadata/properties" ma:root="true" ma:fieldsID="7a5d1c8028efff6a92c681f076b0c4d7" ns1:_="" ns3:_="" ns4:_="">
    <xsd:import namespace="http://schemas.microsoft.com/sharepoint/v3"/>
    <xsd:import namespace="0cecad8f-305c-4ab2-8046-db3b11566c17"/>
    <xsd:import namespace="087ed9da-973a-458e-ba2b-639733953c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ad8f-305c-4ab2-8046-db3b11566c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7ed9da-973a-458e-ba2b-639733953c2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8EC7CCA-FD98-4CBF-899A-BF779528B3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cecad8f-305c-4ab2-8046-db3b11566c17"/>
    <ds:schemaRef ds:uri="087ed9da-973a-458e-ba2b-639733953c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D0A703-3D2D-4CAB-B7DA-C9302DA890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35FF44-E873-4D4F-A50E-26C8A09CCC8F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0cecad8f-305c-4ab2-8046-db3b11566c17"/>
    <ds:schemaRef ds:uri="http://schemas.microsoft.com/office/2006/documentManagement/types"/>
    <ds:schemaRef ds:uri="http://schemas.microsoft.com/office/infopath/2007/PartnerControls"/>
    <ds:schemaRef ds:uri="087ed9da-973a-458e-ba2b-639733953c26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presentation-2</Template>
  <TotalTime>733</TotalTime>
  <Words>1749</Words>
  <Application>Microsoft Office PowerPoint</Application>
  <PresentationFormat>On-screen Show (4:3)</PresentationFormat>
  <Paragraphs>203</Paragraphs>
  <Slides>21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Update on Development of Technical Bases for Consequence Analyses using MACCS</vt:lpstr>
      <vt:lpstr>Objective</vt:lpstr>
      <vt:lpstr>MACCS Applications</vt:lpstr>
      <vt:lpstr>Motivation</vt:lpstr>
      <vt:lpstr>Scope of Document</vt:lpstr>
      <vt:lpstr>Report Organization</vt:lpstr>
      <vt:lpstr>Radionuclide Release Characterization </vt:lpstr>
      <vt:lpstr>Atmospheric Transport, Dispersion, and Deposition</vt:lpstr>
      <vt:lpstr>Protective Action Parameters, Other Site Data, and Economic Factors</vt:lpstr>
      <vt:lpstr>Early Phase Duration and Protective Actions</vt:lpstr>
      <vt:lpstr>Highlight: Early and Intermediate Phase Daily Costs</vt:lpstr>
      <vt:lpstr>Intermediate and Long-Term Protective Actions and Exposures</vt:lpstr>
      <vt:lpstr>Highlight: Recommended Phase Durations</vt:lpstr>
      <vt:lpstr>Highlight: Updated Cost and Decontamination Approach</vt:lpstr>
      <vt:lpstr>Dosimetry and Health Effects</vt:lpstr>
      <vt:lpstr>Quantification</vt:lpstr>
      <vt:lpstr>Highlight: Input Parameter Application Guidance Appendix</vt:lpstr>
      <vt:lpstr>Scope Limitations</vt:lpstr>
      <vt:lpstr>Conclusions</vt:lpstr>
      <vt:lpstr>References</vt:lpstr>
      <vt:lpstr>References</vt:lpstr>
    </vt:vector>
  </TitlesOfParts>
  <Company>NRC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Technical Bases for Consequence Analyses using MACCS</dc:title>
  <dc:creator>Compton, Keith</dc:creator>
  <cp:lastModifiedBy>Leute, Jennifer E</cp:lastModifiedBy>
  <cp:revision>38</cp:revision>
  <dcterms:created xsi:type="dcterms:W3CDTF">2020-07-14T16:20:05Z</dcterms:created>
  <dcterms:modified xsi:type="dcterms:W3CDTF">2020-08-20T14:59:33Z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0x0101005ED311BD9C53A64BA35A594801500659</vt:lpwstr>
  </property>
  <property fmtid="{D5CDD505-2E9C-101B-9397-08002B2CF9AE}" pid="3" name="Order">
    <vt:r8>8800</vt:r8>
  </property>
</Properties>
</file>